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4" r:id="rId3"/>
    <p:sldId id="262" r:id="rId4"/>
    <p:sldId id="263" r:id="rId5"/>
    <p:sldId id="260" r:id="rId6"/>
    <p:sldId id="261" r:id="rId7"/>
    <p:sldId id="257" r:id="rId8"/>
    <p:sldId id="266" r:id="rId9"/>
    <p:sldId id="267" r:id="rId10"/>
    <p:sldId id="268" r:id="rId11"/>
    <p:sldId id="269" r:id="rId12"/>
    <p:sldId id="271" r:id="rId13"/>
    <p:sldId id="272" r:id="rId14"/>
    <p:sldId id="273" r:id="rId15"/>
    <p:sldId id="258" r:id="rId16"/>
    <p:sldId id="259" r:id="rId17"/>
  </p:sldIdLst>
  <p:sldSz cx="1080135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134" y="-96"/>
      </p:cViewPr>
      <p:guideLst>
        <p:guide orient="horz" pos="2160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3A23A-61F2-4B2E-AF3B-FCC7ECE8CCD2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685800"/>
            <a:ext cx="54006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E8FD6-B578-4D34-BD21-0A0E6CAD8F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It is essential that people living in small groups be organized and activated to take their fate more in their own hands and speed up the process of their own social services.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E8FD6-B578-4D34-BD21-0A0E6CAD8F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101" y="2130426"/>
            <a:ext cx="9181148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203" y="3886200"/>
            <a:ext cx="756094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8B5D-7DE3-4555-88AF-17FB7BEA3CC0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3FD4-FB79-4797-8DDA-F7DC7B23FA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8B5D-7DE3-4555-88AF-17FB7BEA3CC0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3FD4-FB79-4797-8DDA-F7DC7B23FA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0979" y="274639"/>
            <a:ext cx="243030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7" y="274639"/>
            <a:ext cx="7110889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8B5D-7DE3-4555-88AF-17FB7BEA3CC0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3FD4-FB79-4797-8DDA-F7DC7B23FA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8B5D-7DE3-4555-88AF-17FB7BEA3CC0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3FD4-FB79-4797-8DDA-F7DC7B23FA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32" y="4406901"/>
            <a:ext cx="918114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232" y="2906713"/>
            <a:ext cx="918114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8B5D-7DE3-4555-88AF-17FB7BEA3CC0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3FD4-FB79-4797-8DDA-F7DC7B23FA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68" y="1600201"/>
            <a:ext cx="47705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686" y="1600201"/>
            <a:ext cx="47705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8B5D-7DE3-4555-88AF-17FB7BEA3CC0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3FD4-FB79-4797-8DDA-F7DC7B23FA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1535113"/>
            <a:ext cx="47724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68" y="2174875"/>
            <a:ext cx="477247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936" y="1535113"/>
            <a:ext cx="477434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6" y="2174875"/>
            <a:ext cx="477434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8B5D-7DE3-4555-88AF-17FB7BEA3CC0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3FD4-FB79-4797-8DDA-F7DC7B23FA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8B5D-7DE3-4555-88AF-17FB7BEA3CC0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3FD4-FB79-4797-8DDA-F7DC7B23FA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8B5D-7DE3-4555-88AF-17FB7BEA3CC0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3FD4-FB79-4797-8DDA-F7DC7B23FA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8" y="273050"/>
            <a:ext cx="355357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028" y="273051"/>
            <a:ext cx="603825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68" y="1435101"/>
            <a:ext cx="355357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8B5D-7DE3-4555-88AF-17FB7BEA3CC0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3FD4-FB79-4797-8DDA-F7DC7B23FA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140" y="4800600"/>
            <a:ext cx="648081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7140" y="612775"/>
            <a:ext cx="64808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7140" y="5367338"/>
            <a:ext cx="64808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8B5D-7DE3-4555-88AF-17FB7BEA3CC0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3FD4-FB79-4797-8DDA-F7DC7B23FA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68" y="274638"/>
            <a:ext cx="972121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1600201"/>
            <a:ext cx="972121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68" y="6356351"/>
            <a:ext cx="25203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08B5D-7DE3-4555-88AF-17FB7BEA3CC0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0461" y="6356351"/>
            <a:ext cx="3420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968" y="6356351"/>
            <a:ext cx="25203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E3FD4-FB79-4797-8DDA-F7DC7B23FA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1</a:t>
            </a:r>
            <a:r>
              <a:rPr lang="en-US" baseline="30000" dirty="0" smtClean="0">
                <a:latin typeface="Algerian" pitchFamily="82" charset="0"/>
              </a:rPr>
              <a:t>st</a:t>
            </a:r>
            <a:r>
              <a:rPr lang="en-US" dirty="0" smtClean="0">
                <a:latin typeface="Algerian" pitchFamily="82" charset="0"/>
              </a:rPr>
              <a:t> Social Welfare Policy in Pakistan 1955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169" y="6357958"/>
            <a:ext cx="84068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Source: </a:t>
            </a:r>
            <a:r>
              <a:rPr lang="en-US" sz="1600" b="1" i="1" dirty="0" err="1" smtClean="0"/>
              <a:t>Shireen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Rehmatullah</a:t>
            </a:r>
            <a:r>
              <a:rPr lang="en-US" sz="1600" b="1" i="1" dirty="0" smtClean="0"/>
              <a:t>. (2002). Social Welfare in Pakistan. Karachi: Oxford University Press</a:t>
            </a:r>
            <a:endParaRPr lang="en-US" sz="1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private agencies would be supported by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 system of </a:t>
            </a:r>
            <a:r>
              <a:rPr lang="en-US" u="sng" dirty="0" smtClean="0">
                <a:solidFill>
                  <a:srgbClr val="FF0000"/>
                </a:solidFill>
              </a:rPr>
              <a:t>consultative services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available to those agencies who would be interested in them; and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 system </a:t>
            </a:r>
            <a:r>
              <a:rPr lang="en-US" smtClean="0"/>
              <a:t>of </a:t>
            </a:r>
            <a:r>
              <a:rPr lang="en-US" u="sng" smtClean="0">
                <a:solidFill>
                  <a:srgbClr val="FF0000"/>
                </a:solidFill>
              </a:rPr>
              <a:t>grant-in-aid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 agencies who’s projects would be considered of sufficient importance in the national interest. </a:t>
            </a:r>
          </a:p>
          <a:p>
            <a:r>
              <a:rPr lang="en-US" dirty="0" smtClean="0"/>
              <a:t>It was assumed that through </a:t>
            </a:r>
            <a:r>
              <a:rPr lang="en-US" dirty="0" smtClean="0">
                <a:solidFill>
                  <a:srgbClr val="FF0000"/>
                </a:solidFill>
              </a:rPr>
              <a:t>planned technical and financial assistance</a:t>
            </a:r>
            <a:r>
              <a:rPr lang="en-US" dirty="0" smtClean="0"/>
              <a:t>, groups of committed individuals would establish needed services in the </a:t>
            </a:r>
            <a:r>
              <a:rPr lang="en-US" dirty="0" smtClean="0">
                <a:solidFill>
                  <a:srgbClr val="FF0000"/>
                </a:solidFill>
              </a:rPr>
              <a:t>health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education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0000"/>
                </a:solidFill>
              </a:rPr>
              <a:t>social sector</a:t>
            </a:r>
            <a:r>
              <a:rPr lang="en-US" dirty="0" smtClean="0"/>
              <a:t>. </a:t>
            </a:r>
          </a:p>
          <a:p>
            <a:r>
              <a:rPr lang="en-US" b="1" dirty="0" err="1" smtClean="0"/>
              <a:t>Edhi</a:t>
            </a:r>
            <a:r>
              <a:rPr lang="en-US" b="1" dirty="0" smtClean="0"/>
              <a:t> Foundation and </a:t>
            </a:r>
            <a:r>
              <a:rPr lang="en-US" b="1" dirty="0" err="1" smtClean="0"/>
              <a:t>Hamdard</a:t>
            </a:r>
            <a:r>
              <a:rPr lang="en-US" b="1" dirty="0" smtClean="0"/>
              <a:t> Foundation were a result of this same policy element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1961 legislation of Voluntary Social Welfare Agencies Control and Supervision Ordinance was a result of this policy.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Decentralization of Social Welfare </a:t>
            </a:r>
            <a:r>
              <a:rPr lang="en-US" dirty="0" err="1" smtClean="0"/>
              <a:t>Programme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Establishment of </a:t>
            </a:r>
            <a:r>
              <a:rPr lang="en-US" dirty="0" smtClean="0">
                <a:solidFill>
                  <a:srgbClr val="FF0000"/>
                </a:solidFill>
              </a:rPr>
              <a:t>services and </a:t>
            </a:r>
            <a:r>
              <a:rPr lang="en-US" dirty="0" err="1" smtClean="0">
                <a:solidFill>
                  <a:srgbClr val="FF0000"/>
                </a:solidFill>
              </a:rPr>
              <a:t>programmes</a:t>
            </a:r>
            <a:r>
              <a:rPr lang="en-US" dirty="0" smtClean="0">
                <a:solidFill>
                  <a:srgbClr val="FF0000"/>
                </a:solidFill>
              </a:rPr>
              <a:t> in the provinces and local bodies </a:t>
            </a:r>
            <a:r>
              <a:rPr lang="en-US" dirty="0" smtClean="0"/>
              <a:t>so as to decentralize them and make them </a:t>
            </a:r>
            <a:r>
              <a:rPr lang="en-US" dirty="0" smtClean="0">
                <a:solidFill>
                  <a:srgbClr val="FF0000"/>
                </a:solidFill>
              </a:rPr>
              <a:t>accessible to the people at grass-root level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As there was considerable </a:t>
            </a:r>
            <a:r>
              <a:rPr lang="en-US" dirty="0" smtClean="0">
                <a:solidFill>
                  <a:srgbClr val="FF0000"/>
                </a:solidFill>
              </a:rPr>
              <a:t>diversity between the province</a:t>
            </a:r>
            <a:r>
              <a:rPr lang="en-US" dirty="0" smtClean="0"/>
              <a:t>, it was considered that </a:t>
            </a:r>
            <a:r>
              <a:rPr lang="en-US" dirty="0" smtClean="0">
                <a:solidFill>
                  <a:srgbClr val="FF0000"/>
                </a:solidFill>
              </a:rPr>
              <a:t>each province </a:t>
            </a:r>
            <a:r>
              <a:rPr lang="en-US" dirty="0" smtClean="0"/>
              <a:t>develop its </a:t>
            </a:r>
            <a:r>
              <a:rPr lang="en-US" dirty="0" smtClean="0">
                <a:solidFill>
                  <a:srgbClr val="FF0000"/>
                </a:solidFill>
              </a:rPr>
              <a:t>own </a:t>
            </a:r>
            <a:r>
              <a:rPr lang="en-US" dirty="0" err="1" smtClean="0">
                <a:solidFill>
                  <a:srgbClr val="FF0000"/>
                </a:solidFill>
              </a:rPr>
              <a:t>programmes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suit its special needs and interests. </a:t>
            </a:r>
          </a:p>
          <a:p>
            <a:r>
              <a:rPr lang="en-US" u="sng" dirty="0" smtClean="0"/>
              <a:t>NCSW </a:t>
            </a:r>
            <a:r>
              <a:rPr lang="en-US" dirty="0" smtClean="0"/>
              <a:t>and </a:t>
            </a:r>
            <a:r>
              <a:rPr lang="en-US" u="sng" dirty="0" smtClean="0"/>
              <a:t>PCSW </a:t>
            </a:r>
            <a:r>
              <a:rPr lang="en-US" dirty="0" smtClean="0"/>
              <a:t>were formed to achieve this objective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New Housing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68" y="1600201"/>
            <a:ext cx="9721215" cy="490063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As a large number of </a:t>
            </a:r>
            <a:r>
              <a:rPr lang="en-US" dirty="0" smtClean="0">
                <a:solidFill>
                  <a:srgbClr val="FF0000"/>
                </a:solidFill>
              </a:rPr>
              <a:t>refugees </a:t>
            </a:r>
            <a:r>
              <a:rPr lang="en-US" dirty="0" smtClean="0"/>
              <a:t>migrated from India to Pakistan, this </a:t>
            </a:r>
            <a:r>
              <a:rPr lang="en-US" dirty="0" smtClean="0">
                <a:solidFill>
                  <a:srgbClr val="FF0000"/>
                </a:solidFill>
              </a:rPr>
              <a:t>unsettled population </a:t>
            </a:r>
            <a:r>
              <a:rPr lang="en-US" dirty="0" smtClean="0"/>
              <a:t>was living in squatter settlements, along the roadsides, and in extreme misery. Therefore, a housing </a:t>
            </a:r>
            <a:r>
              <a:rPr lang="en-US" dirty="0" err="1" smtClean="0"/>
              <a:t>programme</a:t>
            </a:r>
            <a:r>
              <a:rPr lang="en-US" dirty="0" smtClean="0"/>
              <a:t> with proper </a:t>
            </a:r>
            <a:r>
              <a:rPr lang="en-US" dirty="0" smtClean="0">
                <a:solidFill>
                  <a:srgbClr val="FF0000"/>
                </a:solidFill>
              </a:rPr>
              <a:t>sanitation </a:t>
            </a:r>
            <a:r>
              <a:rPr lang="en-US" dirty="0" smtClean="0"/>
              <a:t>for settlement of refugees, was considered of top most importance. </a:t>
            </a:r>
          </a:p>
          <a:p>
            <a:r>
              <a:rPr lang="en-US" dirty="0" smtClean="0"/>
              <a:t>At first, the migrants from India were given the </a:t>
            </a:r>
            <a:r>
              <a:rPr lang="en-US" dirty="0" smtClean="0">
                <a:solidFill>
                  <a:srgbClr val="FF0000"/>
                </a:solidFill>
              </a:rPr>
              <a:t>evacuated property </a:t>
            </a:r>
            <a:r>
              <a:rPr lang="en-US" dirty="0" smtClean="0"/>
              <a:t>of Hindu’s and Sikhs who left Pakistan. </a:t>
            </a:r>
          </a:p>
          <a:p>
            <a:r>
              <a:rPr lang="en-US" dirty="0" smtClean="0"/>
              <a:t>Likewise, a new housing policy, based on the concept of </a:t>
            </a:r>
            <a:r>
              <a:rPr lang="en-US" dirty="0" smtClean="0">
                <a:solidFill>
                  <a:srgbClr val="FF0000"/>
                </a:solidFill>
              </a:rPr>
              <a:t>nuclear-houses or core-houses </a:t>
            </a:r>
            <a:r>
              <a:rPr lang="en-US" dirty="0" smtClean="0"/>
              <a:t>was initiated in </a:t>
            </a:r>
            <a:r>
              <a:rPr lang="en-US" dirty="0" smtClean="0">
                <a:solidFill>
                  <a:srgbClr val="FF0000"/>
                </a:solidFill>
              </a:rPr>
              <a:t>1958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Karachi</a:t>
            </a:r>
            <a:r>
              <a:rPr lang="en-US" dirty="0" smtClean="0"/>
              <a:t>, the government, "planned to construct </a:t>
            </a:r>
            <a:r>
              <a:rPr lang="en-US" dirty="0" smtClean="0">
                <a:solidFill>
                  <a:srgbClr val="FF0000"/>
                </a:solidFill>
              </a:rPr>
              <a:t>300,000 nuclear houses </a:t>
            </a:r>
            <a:r>
              <a:rPr lang="en-US" dirty="0" smtClean="0"/>
              <a:t>over a period of 15 years. Initially </a:t>
            </a:r>
            <a:r>
              <a:rPr lang="en-US" dirty="0" smtClean="0">
                <a:solidFill>
                  <a:srgbClr val="FF0000"/>
                </a:solidFill>
              </a:rPr>
              <a:t>45,000 houses </a:t>
            </a:r>
            <a:r>
              <a:rPr lang="en-US" dirty="0" smtClean="0"/>
              <a:t>were planned for two new suburbs, </a:t>
            </a:r>
            <a:r>
              <a:rPr lang="en-US" u="sng" dirty="0" err="1" smtClean="0">
                <a:solidFill>
                  <a:srgbClr val="FF0000"/>
                </a:solidFill>
              </a:rPr>
              <a:t>Korangi</a:t>
            </a:r>
            <a:r>
              <a:rPr lang="en-US" u="sng" dirty="0" smtClean="0">
                <a:solidFill>
                  <a:srgbClr val="FF0000"/>
                </a:solidFill>
              </a:rPr>
              <a:t> and New Karachi</a:t>
            </a:r>
            <a:r>
              <a:rPr lang="en-US" dirty="0" smtClean="0"/>
              <a:t>, on the city's fringes. The housing problem, however, still continues in Pakistan.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Extended </a:t>
            </a:r>
            <a:r>
              <a:rPr lang="en-US" dirty="0" err="1" smtClean="0"/>
              <a:t>Labour</a:t>
            </a:r>
            <a:r>
              <a:rPr lang="en-US" dirty="0" smtClean="0"/>
              <a:t> Protection </a:t>
            </a:r>
            <a:r>
              <a:rPr lang="en-US" dirty="0" err="1" smtClean="0"/>
              <a:t>Programme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was the fifth element of the policy which was given priority. </a:t>
            </a:r>
          </a:p>
          <a:p>
            <a:r>
              <a:rPr lang="en-US" dirty="0" smtClean="0"/>
              <a:t>But why it was linked with social welfare? </a:t>
            </a:r>
          </a:p>
          <a:p>
            <a:r>
              <a:rPr lang="en-US" dirty="0" smtClean="0"/>
              <a:t>It was simply because a large number of </a:t>
            </a:r>
            <a:r>
              <a:rPr lang="en-US" dirty="0" err="1" smtClean="0">
                <a:solidFill>
                  <a:srgbClr val="FF0000"/>
                </a:solidFill>
              </a:rPr>
              <a:t>labour</a:t>
            </a:r>
            <a:r>
              <a:rPr lang="en-US" dirty="0" smtClean="0">
                <a:solidFill>
                  <a:srgbClr val="FF0000"/>
                </a:solidFill>
              </a:rPr>
              <a:t> population </a:t>
            </a:r>
            <a:r>
              <a:rPr lang="en-US" dirty="0" smtClean="0"/>
              <a:t>would come from squatter settlements and from the </a:t>
            </a:r>
            <a:r>
              <a:rPr lang="en-US" dirty="0" smtClean="0">
                <a:solidFill>
                  <a:srgbClr val="FF0000"/>
                </a:solidFill>
              </a:rPr>
              <a:t>low income areas </a:t>
            </a:r>
            <a:r>
              <a:rPr lang="en-US" dirty="0" smtClean="0"/>
              <a:t>of the city. By providing support services of </a:t>
            </a:r>
            <a:r>
              <a:rPr lang="en-US" dirty="0" smtClean="0">
                <a:solidFill>
                  <a:srgbClr val="FF0000"/>
                </a:solidFill>
              </a:rPr>
              <a:t>protection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education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health </a:t>
            </a:r>
            <a:r>
              <a:rPr lang="en-US" dirty="0" smtClean="0"/>
              <a:t>and proper </a:t>
            </a:r>
            <a:r>
              <a:rPr lang="en-US" dirty="0" smtClean="0">
                <a:solidFill>
                  <a:srgbClr val="FF0000"/>
                </a:solidFill>
              </a:rPr>
              <a:t>housing</a:t>
            </a:r>
            <a:r>
              <a:rPr lang="en-US" dirty="0" smtClean="0"/>
              <a:t>, the </a:t>
            </a:r>
            <a:r>
              <a:rPr lang="en-US" dirty="0" err="1" smtClean="0"/>
              <a:t>labour</a:t>
            </a:r>
            <a:r>
              <a:rPr lang="en-US" dirty="0" smtClean="0"/>
              <a:t> welfare could be done.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6. Flexible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was, however, a sixth element of the policy as well. In order to implement social policy, a flexible administrative structure of </a:t>
            </a:r>
            <a:r>
              <a:rPr lang="en-US" dirty="0" smtClean="0">
                <a:solidFill>
                  <a:srgbClr val="FF0000"/>
                </a:solidFill>
              </a:rPr>
              <a:t>autonomous board </a:t>
            </a:r>
            <a:r>
              <a:rPr lang="en-US" dirty="0" smtClean="0"/>
              <a:t>was suggested. The need to regulate the voluntary welfare organizations provide basis for an effective administration. </a:t>
            </a:r>
          </a:p>
          <a:p>
            <a:pPr lvl="1"/>
            <a:r>
              <a:rPr lang="en-US" dirty="0" smtClean="0"/>
              <a:t>Ministry of Social Affairs  with National Social Welfare Board (proposed) </a:t>
            </a:r>
          </a:p>
          <a:p>
            <a:pPr lvl="1"/>
            <a:r>
              <a:rPr lang="en-US" dirty="0" smtClean="0"/>
              <a:t>Ministry of Social Welfare with NCSW (materialized)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Neglecting </a:t>
            </a:r>
            <a:r>
              <a:rPr lang="en-US" dirty="0"/>
              <a:t>Islamic Welfare </a:t>
            </a:r>
            <a:r>
              <a:rPr lang="en-US" dirty="0" smtClean="0"/>
              <a:t>System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Voluntary </a:t>
            </a:r>
            <a:r>
              <a:rPr lang="en-US" dirty="0"/>
              <a:t>agencies gained </a:t>
            </a:r>
            <a:r>
              <a:rPr lang="en-US" dirty="0" smtClean="0"/>
              <a:t>momentum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/>
              <a:t>fell into the hands of </a:t>
            </a:r>
            <a:r>
              <a:rPr lang="en-US" dirty="0" smtClean="0"/>
              <a:t>bureaucracy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Imposition </a:t>
            </a:r>
            <a:r>
              <a:rPr lang="en-US" dirty="0"/>
              <a:t>of Marshall </a:t>
            </a:r>
            <a:r>
              <a:rPr lang="en-US" dirty="0" smtClean="0"/>
              <a:t>Law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8" y="2857504"/>
            <a:ext cx="9721215" cy="1143000"/>
          </a:xfrm>
        </p:spPr>
        <p:txBody>
          <a:bodyPr/>
          <a:lstStyle/>
          <a:p>
            <a:r>
              <a:rPr lang="en-US" dirty="0" smtClean="0"/>
              <a:t>Q/A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policy relates to the </a:t>
            </a:r>
            <a:r>
              <a:rPr lang="en-US" u="sng" dirty="0" smtClean="0"/>
              <a:t>guidelines </a:t>
            </a:r>
            <a:r>
              <a:rPr lang="en-US" dirty="0" smtClean="0"/>
              <a:t>for the </a:t>
            </a:r>
            <a:r>
              <a:rPr lang="en-US" u="sng" dirty="0" smtClean="0"/>
              <a:t>changing</a:t>
            </a:r>
            <a:r>
              <a:rPr lang="en-US" dirty="0" smtClean="0"/>
              <a:t>, </a:t>
            </a:r>
            <a:r>
              <a:rPr lang="en-US" u="sng" dirty="0" smtClean="0"/>
              <a:t>maintenance </a:t>
            </a:r>
            <a:r>
              <a:rPr lang="en-US" dirty="0" smtClean="0"/>
              <a:t>or </a:t>
            </a:r>
            <a:r>
              <a:rPr lang="en-US" u="sng" dirty="0" smtClean="0"/>
              <a:t>creation </a:t>
            </a:r>
            <a:r>
              <a:rPr lang="en-US" dirty="0" smtClean="0"/>
              <a:t>of </a:t>
            </a:r>
            <a:r>
              <a:rPr lang="en-US" u="sng" dirty="0" smtClean="0"/>
              <a:t>living conditions </a:t>
            </a:r>
            <a:r>
              <a:rPr lang="en-US" dirty="0" smtClean="0"/>
              <a:t>that are </a:t>
            </a:r>
            <a:r>
              <a:rPr lang="en-US" u="sng" dirty="0" smtClean="0"/>
              <a:t>conducive to human welfare </a:t>
            </a:r>
            <a:r>
              <a:rPr lang="en-US" dirty="0" smtClean="0"/>
              <a:t>(</a:t>
            </a:r>
            <a:r>
              <a:rPr lang="en-US" dirty="0" err="1" smtClean="0"/>
              <a:t>Eldar</a:t>
            </a:r>
            <a:r>
              <a:rPr lang="en-US" dirty="0" smtClean="0"/>
              <a:t> </a:t>
            </a:r>
            <a:r>
              <a:rPr lang="en-US" dirty="0" err="1" smtClean="0"/>
              <a:t>Shafir</a:t>
            </a:r>
            <a:r>
              <a:rPr lang="en-US" dirty="0" smtClean="0"/>
              <a:t>, 2013).</a:t>
            </a:r>
          </a:p>
          <a:p>
            <a:r>
              <a:rPr lang="en-US" dirty="0" smtClean="0"/>
              <a:t>Social policy is the study of social services and the welfare state (Paul </a:t>
            </a:r>
            <a:r>
              <a:rPr lang="en-US" dirty="0" err="1" smtClean="0"/>
              <a:t>Spicker</a:t>
            </a:r>
            <a:r>
              <a:rPr lang="en-US" dirty="0" smtClean="0"/>
              <a:t>, 2008).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Independence 1947—Migrants influx in Pakistan</a:t>
            </a:r>
          </a:p>
          <a:p>
            <a:pPr lvl="1"/>
            <a:r>
              <a:rPr lang="en-US" dirty="0" smtClean="0"/>
              <a:t>Food, shelter, clothing</a:t>
            </a:r>
          </a:p>
          <a:p>
            <a:pPr lvl="1"/>
            <a:r>
              <a:rPr lang="en-US" dirty="0" smtClean="0"/>
              <a:t>No proper administrative structure</a:t>
            </a:r>
          </a:p>
          <a:p>
            <a:pPr lvl="1"/>
            <a:r>
              <a:rPr lang="en-US" dirty="0" smtClean="0"/>
              <a:t>No technical resources</a:t>
            </a:r>
          </a:p>
          <a:p>
            <a:pPr lvl="1"/>
            <a:r>
              <a:rPr lang="en-US" dirty="0" smtClean="0"/>
              <a:t>No skilled man-power for social welfare activities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UNTAB </a:t>
            </a:r>
            <a:r>
              <a:rPr lang="en-US" dirty="0" smtClean="0"/>
              <a:t>advisors</a:t>
            </a:r>
          </a:p>
          <a:p>
            <a:pPr lvl="1"/>
            <a:r>
              <a:rPr lang="en-US" dirty="0" smtClean="0"/>
              <a:t>Elmina Luke – 1951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UN advisor on social welfare </a:t>
            </a:r>
          </a:p>
          <a:p>
            <a:pPr lvl="1"/>
            <a:r>
              <a:rPr lang="en-US" dirty="0" smtClean="0"/>
              <a:t>Dr. F. De. </a:t>
            </a:r>
            <a:r>
              <a:rPr lang="en-US" dirty="0" err="1" smtClean="0"/>
              <a:t>Jongh</a:t>
            </a:r>
            <a:r>
              <a:rPr lang="en-US" dirty="0" smtClean="0"/>
              <a:t> –1953</a:t>
            </a:r>
          </a:p>
          <a:p>
            <a:pPr lvl="2"/>
            <a:r>
              <a:rPr lang="en-US" dirty="0" smtClean="0"/>
              <a:t>Advisor on social policy and administration </a:t>
            </a:r>
          </a:p>
          <a:p>
            <a:pPr lvl="1"/>
            <a:r>
              <a:rPr lang="en-US" dirty="0" smtClean="0"/>
              <a:t>Mr. Roger Wilson—1953 </a:t>
            </a:r>
          </a:p>
          <a:p>
            <a:pPr lvl="2"/>
            <a:r>
              <a:rPr lang="en-US" dirty="0" smtClean="0"/>
              <a:t>Advisor on Social sector planning in Planning Commission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00081" y="5854503"/>
            <a:ext cx="8358246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There could be no planning and </a:t>
            </a:r>
            <a:r>
              <a:rPr lang="en-US" b="1" i="1" dirty="0" err="1" smtClean="0">
                <a:solidFill>
                  <a:schemeClr val="tx1"/>
                </a:solidFill>
              </a:rPr>
              <a:t>programmes</a:t>
            </a:r>
            <a:r>
              <a:rPr lang="en-US" b="1" i="1" dirty="0" smtClean="0">
                <a:solidFill>
                  <a:schemeClr val="tx1"/>
                </a:solidFill>
              </a:rPr>
              <a:t> unless a well defined and clear cut policy is framed to guide them. </a:t>
            </a:r>
            <a:endParaRPr lang="en-US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Functions of Social Welfare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basic function of social welfare was defined by Dr. F. De. </a:t>
            </a:r>
            <a:r>
              <a:rPr lang="en-US" dirty="0" err="1"/>
              <a:t>Jongh</a:t>
            </a:r>
            <a:r>
              <a:rPr lang="en-US" dirty="0"/>
              <a:t> as 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“</a:t>
            </a:r>
            <a:r>
              <a:rPr lang="en-US" i="1" dirty="0">
                <a:solidFill>
                  <a:srgbClr val="FF0000"/>
                </a:solidFill>
              </a:rPr>
              <a:t>to help people to adjust to the social problems of life.”</a:t>
            </a:r>
            <a:r>
              <a:rPr lang="en-US" i="1" dirty="0"/>
              <a:t> </a:t>
            </a:r>
            <a:endParaRPr lang="en-US" dirty="0"/>
          </a:p>
          <a:p>
            <a:r>
              <a:rPr lang="en-US" dirty="0" smtClean="0"/>
              <a:t>So </a:t>
            </a:r>
            <a:r>
              <a:rPr lang="en-US" dirty="0"/>
              <a:t>the concept of social welfare is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“to help people to help themselves either by organizing self-help or by helping them to locate resources, or by working with them directly or creating new agencies of help.</a:t>
            </a:r>
            <a:r>
              <a:rPr lang="en-US" dirty="0">
                <a:solidFill>
                  <a:srgbClr val="FF0000"/>
                </a:solidFill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Prevailing Social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Poverty;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Lack of education;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Ill-health, bad sanitation, and bad nutrition habits;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Bad housing;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Maladjustment of groups and individuals to new conditions of life;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Lack of services for socially endangered groups;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Lack of group work and recreation facilities.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Social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A community development </a:t>
            </a:r>
            <a:r>
              <a:rPr lang="en-US" dirty="0" err="1"/>
              <a:t>programme</a:t>
            </a:r>
            <a:r>
              <a:rPr lang="en-US" dirty="0"/>
              <a:t>;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 </a:t>
            </a:r>
            <a:r>
              <a:rPr lang="en-US" dirty="0" err="1"/>
              <a:t>programme</a:t>
            </a:r>
            <a:r>
              <a:rPr lang="en-US" dirty="0"/>
              <a:t> to stimulate the development of private agencies;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 </a:t>
            </a:r>
            <a:r>
              <a:rPr lang="en-US" dirty="0" err="1"/>
              <a:t>programme</a:t>
            </a:r>
            <a:r>
              <a:rPr lang="en-US" dirty="0"/>
              <a:t> to stimulate the development of social welfare </a:t>
            </a:r>
            <a:r>
              <a:rPr lang="en-US" dirty="0" err="1"/>
              <a:t>programme</a:t>
            </a:r>
            <a:r>
              <a:rPr lang="en-US" dirty="0"/>
              <a:t> in the provinces and local authorities (i.e. decentralization of social welfare);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 new housing policy; 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new extended </a:t>
            </a:r>
            <a:r>
              <a:rPr lang="en-US" dirty="0" err="1"/>
              <a:t>programme</a:t>
            </a:r>
            <a:r>
              <a:rPr lang="en-US" dirty="0"/>
              <a:t> for </a:t>
            </a:r>
            <a:r>
              <a:rPr lang="en-US" dirty="0" err="1"/>
              <a:t>labour</a:t>
            </a:r>
            <a:r>
              <a:rPr lang="en-US" dirty="0"/>
              <a:t> protection.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Community Development </a:t>
            </a:r>
            <a:r>
              <a:rPr lang="en-US" dirty="0" err="1" smtClean="0"/>
              <a:t>Programme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key strategy </a:t>
            </a:r>
            <a:r>
              <a:rPr lang="en-US" dirty="0" smtClean="0"/>
              <a:t>in the </a:t>
            </a:r>
            <a:r>
              <a:rPr lang="en-US" dirty="0" smtClean="0">
                <a:solidFill>
                  <a:srgbClr val="FF0000"/>
                </a:solidFill>
              </a:rPr>
              <a:t>implementation </a:t>
            </a:r>
            <a:r>
              <a:rPr lang="en-US" dirty="0" smtClean="0"/>
              <a:t>of social welfare at that time was the need to </a:t>
            </a:r>
            <a:r>
              <a:rPr lang="en-US" dirty="0" smtClean="0">
                <a:solidFill>
                  <a:srgbClr val="FF0000"/>
                </a:solidFill>
              </a:rPr>
              <a:t>work at the grass-root level </a:t>
            </a:r>
            <a:r>
              <a:rPr lang="en-US" dirty="0" smtClean="0"/>
              <a:t>along with mobilizing the people’s own participation and strengths in </a:t>
            </a:r>
            <a:r>
              <a:rPr lang="en-US" dirty="0" smtClean="0">
                <a:solidFill>
                  <a:srgbClr val="FF0000"/>
                </a:solidFill>
              </a:rPr>
              <a:t>solving their own social problems through self-help</a:t>
            </a:r>
            <a:r>
              <a:rPr lang="en-US" dirty="0" smtClean="0"/>
              <a:t>. This was to be achieved through community development </a:t>
            </a:r>
            <a:r>
              <a:rPr lang="en-US" dirty="0" err="1" smtClean="0"/>
              <a:t>programmes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UCD/RCD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Stimulate the development of Private Agencies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government’s resources are meager </a:t>
            </a:r>
            <a:r>
              <a:rPr lang="en-US" dirty="0" smtClean="0"/>
              <a:t>and could not support any large scale establishment of social services. </a:t>
            </a:r>
          </a:p>
          <a:p>
            <a:r>
              <a:rPr lang="en-US" dirty="0" smtClean="0"/>
              <a:t>Thus there was a need to mobilize communities to organize private agencies so as to make full use of the huge </a:t>
            </a:r>
            <a:r>
              <a:rPr lang="en-US" u="sng" dirty="0" smtClean="0">
                <a:solidFill>
                  <a:srgbClr val="FF0000"/>
                </a:solidFill>
              </a:rPr>
              <a:t>resources of individual good will and individual capital.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1688</TotalTime>
  <Words>967</Words>
  <Application>Microsoft Office PowerPoint</Application>
  <PresentationFormat>Custom</PresentationFormat>
  <Paragraphs>74</Paragraphs>
  <Slides>16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1st Social Welfare Policy in Pakistan 1955</vt:lpstr>
      <vt:lpstr>Slide 2</vt:lpstr>
      <vt:lpstr>Background </vt:lpstr>
      <vt:lpstr>Slide 4</vt:lpstr>
      <vt:lpstr>Functions of Social Welfare</vt:lpstr>
      <vt:lpstr>Prevailing Social Problems</vt:lpstr>
      <vt:lpstr>Elements of Social Policy</vt:lpstr>
      <vt:lpstr>1. Community Development Programme </vt:lpstr>
      <vt:lpstr>2. Stimulate the development of Private Agencies </vt:lpstr>
      <vt:lpstr>Slide 10</vt:lpstr>
      <vt:lpstr>3. Decentralization of Social Welfare Programme</vt:lpstr>
      <vt:lpstr>4. New Housing Policy</vt:lpstr>
      <vt:lpstr>5. Extended Labour Protection Programme</vt:lpstr>
      <vt:lpstr>6. Flexible Administration</vt:lpstr>
      <vt:lpstr>Criticism </vt:lpstr>
      <vt:lpstr>Q/A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Social Welfare Policy in Pakistan 1955</dc:title>
  <dc:creator>Imran</dc:creator>
  <cp:lastModifiedBy>Imran</cp:lastModifiedBy>
  <cp:revision>33</cp:revision>
  <dcterms:created xsi:type="dcterms:W3CDTF">2016-03-24T03:13:31Z</dcterms:created>
  <dcterms:modified xsi:type="dcterms:W3CDTF">2019-03-12T05:05:38Z</dcterms:modified>
</cp:coreProperties>
</file>